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67" r:id="rId6"/>
    <p:sldId id="266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3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2CEBE72-44E9-4667-A689-A64EF7EB17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For millions of families navigating genetic or developmental conditions</a:t>
          </a:r>
        </a:p>
      </dgm:t>
    </dgm:pt>
    <dgm:pt modelId="{50DF0FA8-D88D-48F5-8C6C-FBF168952D7C}" type="parTrans" cxnId="{E94AD82D-76BF-4432-937D-EFE9E9657DF2}">
      <dgm:prSet/>
      <dgm:spPr/>
      <dgm:t>
        <a:bodyPr/>
        <a:lstStyle/>
        <a:p>
          <a:endParaRPr lang="en-US"/>
        </a:p>
      </dgm:t>
    </dgm:pt>
    <dgm:pt modelId="{E6D8EEFE-54E8-4F65-8129-6DD154FEF470}" type="sibTrans" cxnId="{E94AD82D-76BF-4432-937D-EFE9E9657DF2}">
      <dgm:prSet/>
      <dgm:spPr/>
      <dgm:t>
        <a:bodyPr/>
        <a:lstStyle/>
        <a:p>
          <a:endParaRPr lang="en-US"/>
        </a:p>
      </dgm:t>
    </dgm:pt>
    <dgm:pt modelId="{E01476DD-1C89-4840-BE31-255EE74F52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Guidance is fragmented</a:t>
          </a:r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782568AD-F753-4D9A-8FE2-D6EF8B08C4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64C5B3F1-0968-434B-B4A9-489CDDF223A3}" type="pres">
      <dgm:prSet presAssocID="{A2CEBE72-44E9-4667-A689-A64EF7EB1765}" presName="compNode" presStyleCnt="0"/>
      <dgm:spPr/>
    </dgm:pt>
    <dgm:pt modelId="{6629D615-82C3-4405-9AD3-B4A43ABDD697}" type="pres">
      <dgm:prSet presAssocID="{A2CEBE72-44E9-4667-A689-A64EF7EB17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ACC3FA-1391-4D95-96E9-162A296485AE}" type="pres">
      <dgm:prSet presAssocID="{A2CEBE72-44E9-4667-A689-A64EF7EB17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B72F9E9D-2446-45B1-A788-85B9BB1CAE71}" type="pres">
      <dgm:prSet presAssocID="{A2CEBE72-44E9-4667-A689-A64EF7EB1765}" presName="spaceRect" presStyleCnt="0"/>
      <dgm:spPr/>
    </dgm:pt>
    <dgm:pt modelId="{67E95EB5-6B47-4158-9E77-C581248E9787}" type="pres">
      <dgm:prSet presAssocID="{A2CEBE72-44E9-4667-A689-A64EF7EB1765}" presName="textRect" presStyleLbl="revTx" presStyleIdx="0" presStyleCnt="4" custLinFactY="-74669" custLinFactNeighborX="85152" custLinFactNeighborY="-100000">
        <dgm:presLayoutVars>
          <dgm:chMax val="1"/>
          <dgm:chPref val="1"/>
        </dgm:presLayoutVars>
      </dgm:prSet>
      <dgm:spPr/>
    </dgm:pt>
    <dgm:pt modelId="{A5F8DC18-3954-4509-BE58-C418129E63A3}" type="pres">
      <dgm:prSet presAssocID="{E6D8EEFE-54E8-4F65-8129-6DD154FEF470}" presName="sibTrans" presStyleCnt="0"/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1" presStyleCnt="4" custLinFactX="-94923" custLinFactY="7052" custLinFactNeighborX="-10000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1" presStyleCnt="4" custLinFactX="-145948" custLinFactY="89451" custLinFactNeighborX="-200000" custLinFactNeighborY="1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1" presStyleCnt="4" custScaleY="84614" custLinFactNeighborX="-28513" custLinFactNeighborY="-12013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2" presStyleCnt="4" custLinFactNeighborX="-5609" custLinFactNeighborY="-11255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2" presStyleCnt="4" custLinFactNeighborX="-19552" custLinFactNeighborY="-1955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2" presStyleCnt="4" custLinFactY="-89815" custLinFactNeighborX="82119" custLinFactNeighborY="-100000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3" presStyleCnt="4" custLinFactX="-100000" custLinFactNeighborX="-100995" custLinFactNeighborY="96291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3" presStyleCnt="4" custLinFactX="-150307" custLinFactY="54787" custLinFactNeighborX="-200000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3" presStyleCnt="4" custLinFactNeighborX="-34786" custLinFactNeighborY="-14804">
        <dgm:presLayoutVars>
          <dgm:chMax val="1"/>
          <dgm:chPref val="1"/>
        </dgm:presLayoutVars>
      </dgm:prSet>
      <dgm:spPr/>
    </dgm:pt>
  </dgm:ptLst>
  <dgm:cxnLst>
    <dgm:cxn modelId="{E94AD82D-76BF-4432-937D-EFE9E9657DF2}" srcId="{A1ED50B5-BA41-4898-9B7D-3D518AA3D2C4}" destId="{A2CEBE72-44E9-4667-A689-A64EF7EB1765}" srcOrd="0" destOrd="0" parTransId="{50DF0FA8-D88D-48F5-8C6C-FBF168952D7C}" sibTransId="{E6D8EEFE-54E8-4F65-8129-6DD154FEF470}"/>
    <dgm:cxn modelId="{8BA84935-7376-4CE9-B325-AEF59B67AD17}" srcId="{A1ED50B5-BA41-4898-9B7D-3D518AA3D2C4}" destId="{01C3821C-B97A-44CD-B0BF-266D295FA841}" srcOrd="3" destOrd="0" parTransId="{A1CF2831-045E-46B9-B425-438E47C1E222}" sibTransId="{97D605C0-79BE-47EE-B188-F1E334E328C7}"/>
    <dgm:cxn modelId="{ABA18C35-7B80-48F4-9D3B-CF9E4F1139A3}" type="presOf" srcId="{A2CEBE72-44E9-4667-A689-A64EF7EB1765}" destId="{67E95EB5-6B47-4158-9E77-C581248E9787}" srcOrd="0" destOrd="0" presId="urn:microsoft.com/office/officeart/2018/5/layout/IconLeafLabelList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1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2" destOrd="0" parTransId="{00A3F434-2B97-4EC5-965A-5DA17F4418E7}" sibTransId="{FB6ED662-0039-4F56-B87A-4F00D6BBB103}"/>
    <dgm:cxn modelId="{85AABFCF-7DD4-456F-BC69-DA88416950A8}" type="presParOf" srcId="{B07040B0-9726-4A6C-9DAB-052E22BE0F28}" destId="{64C5B3F1-0968-434B-B4A9-489CDDF223A3}" srcOrd="0" destOrd="0" presId="urn:microsoft.com/office/officeart/2018/5/layout/IconLeafLabelList"/>
    <dgm:cxn modelId="{D6634257-37F8-472A-883B-97C7EEB02664}" type="presParOf" srcId="{64C5B3F1-0968-434B-B4A9-489CDDF223A3}" destId="{6629D615-82C3-4405-9AD3-B4A43ABDD697}" srcOrd="0" destOrd="0" presId="urn:microsoft.com/office/officeart/2018/5/layout/IconLeafLabelList"/>
    <dgm:cxn modelId="{A01DF746-1E44-42B3-8205-B35DF3E23CAE}" type="presParOf" srcId="{64C5B3F1-0968-434B-B4A9-489CDDF223A3}" destId="{1CACC3FA-1391-4D95-96E9-162A296485AE}" srcOrd="1" destOrd="0" presId="urn:microsoft.com/office/officeart/2018/5/layout/IconLeafLabelList"/>
    <dgm:cxn modelId="{9B981C97-0F9F-4433-9EB8-5B1F4CC705D0}" type="presParOf" srcId="{64C5B3F1-0968-434B-B4A9-489CDDF223A3}" destId="{B72F9E9D-2446-45B1-A788-85B9BB1CAE71}" srcOrd="2" destOrd="0" presId="urn:microsoft.com/office/officeart/2018/5/layout/IconLeafLabelList"/>
    <dgm:cxn modelId="{F624CFF6-5FF4-48AC-9225-4BA1D2415B90}" type="presParOf" srcId="{64C5B3F1-0968-434B-B4A9-489CDDF223A3}" destId="{67E95EB5-6B47-4158-9E77-C581248E9787}" srcOrd="3" destOrd="0" presId="urn:microsoft.com/office/officeart/2018/5/layout/IconLeafLabelList"/>
    <dgm:cxn modelId="{BD2FA737-A013-4902-8F5F-23BD038C7BEC}" type="presParOf" srcId="{B07040B0-9726-4A6C-9DAB-052E22BE0F28}" destId="{A5F8DC18-3954-4509-BE58-C418129E63A3}" srcOrd="1" destOrd="0" presId="urn:microsoft.com/office/officeart/2018/5/layout/IconLeafLabelList"/>
    <dgm:cxn modelId="{ABBF8676-E5D0-4C34-AAD2-21A949C8ED4C}" type="presParOf" srcId="{B07040B0-9726-4A6C-9DAB-052E22BE0F28}" destId="{4416F257-02A5-4EDD-8F46-31A9C9973828}" srcOrd="2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3" destOrd="0" presId="urn:microsoft.com/office/officeart/2018/5/layout/IconLeafLabelList"/>
    <dgm:cxn modelId="{32D54D61-BC2F-4318-A259-84EBD297FF19}" type="presParOf" srcId="{B07040B0-9726-4A6C-9DAB-052E22BE0F28}" destId="{F5AA65F0-C531-4444-80FA-17A0B21332D1}" srcOrd="4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5" destOrd="0" presId="urn:microsoft.com/office/officeart/2018/5/layout/IconLeafLabelList"/>
    <dgm:cxn modelId="{3403B2CA-586D-4321-8ECA-6313E21EC83A}" type="presParOf" srcId="{B07040B0-9726-4A6C-9DAB-052E22BE0F28}" destId="{A47DB5CE-9900-4576-8EBC-90EFACF0F5F3}" srcOrd="6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9D615-82C3-4405-9AD3-B4A43ABDD697}">
      <dsp:nvSpPr>
        <dsp:cNvPr id="0" name=""/>
        <dsp:cNvSpPr/>
      </dsp:nvSpPr>
      <dsp:spPr>
        <a:xfrm>
          <a:off x="467387" y="187118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CC3FA-1391-4D95-96E9-162A296485AE}">
      <dsp:nvSpPr>
        <dsp:cNvPr id="0" name=""/>
        <dsp:cNvSpPr/>
      </dsp:nvSpPr>
      <dsp:spPr>
        <a:xfrm>
          <a:off x="735751" y="455483"/>
          <a:ext cx="722518" cy="722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95EB5-6B47-4158-9E77-C581248E9787}">
      <dsp:nvSpPr>
        <dsp:cNvPr id="0" name=""/>
        <dsp:cNvSpPr/>
      </dsp:nvSpPr>
      <dsp:spPr>
        <a:xfrm>
          <a:off x="1822667" y="580973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For millions of families navigating genetic or developmental conditions</a:t>
          </a:r>
        </a:p>
      </dsp:txBody>
      <dsp:txXfrm>
        <a:off x="1822667" y="580973"/>
        <a:ext cx="2064339" cy="720000"/>
      </dsp:txXfrm>
    </dsp:sp>
    <dsp:sp modelId="{ED494580-92FE-4C7C-9AA5-22A2A91DE6D1}">
      <dsp:nvSpPr>
        <dsp:cNvPr id="0" name=""/>
        <dsp:cNvSpPr/>
      </dsp:nvSpPr>
      <dsp:spPr>
        <a:xfrm>
          <a:off x="438424" y="1562862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61811" y="1851997"/>
          <a:ext cx="722518" cy="722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901835" y="1835181"/>
          <a:ext cx="2064339" cy="609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Guidance is fragmented</a:t>
          </a:r>
        </a:p>
      </dsp:txBody>
      <dsp:txXfrm>
        <a:off x="1901835" y="1835181"/>
        <a:ext cx="2064339" cy="609220"/>
      </dsp:txXfrm>
    </dsp:sp>
    <dsp:sp modelId="{8047C1AE-0509-470A-97BE-83429AB84D24}">
      <dsp:nvSpPr>
        <dsp:cNvPr id="0" name=""/>
        <dsp:cNvSpPr/>
      </dsp:nvSpPr>
      <dsp:spPr>
        <a:xfrm>
          <a:off x="396756" y="2932947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594484" y="3201772"/>
          <a:ext cx="722518" cy="722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60056" y="3359479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Routines are hard to follow</a:t>
          </a:r>
        </a:p>
      </dsp:txBody>
      <dsp:txXfrm>
        <a:off x="1760056" y="3359479"/>
        <a:ext cx="2064339" cy="720000"/>
      </dsp:txXfrm>
    </dsp:sp>
    <dsp:sp modelId="{A2BF4DF4-88CA-4BB1-A1D7-660F02AB0C11}">
      <dsp:nvSpPr>
        <dsp:cNvPr id="0" name=""/>
        <dsp:cNvSpPr/>
      </dsp:nvSpPr>
      <dsp:spPr>
        <a:xfrm>
          <a:off x="361962" y="4287217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30316" y="4461404"/>
          <a:ext cx="722518" cy="7225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72339" y="4619558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and support often feels out of reach.</a:t>
          </a:r>
        </a:p>
      </dsp:txBody>
      <dsp:txXfrm>
        <a:off x="1772339" y="4619558"/>
        <a:ext cx="206433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Books comes one by one stash on top of each other, showing there are many books in the market . Then photos of kids with genetics conditions comes one by one and a red cross over the books showing they are not useful anymore.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9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icons and text come one by one from top to bottom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1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Genex logo will come up at the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7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curated 5–10 minute exercises, reminders, progress tracking, and community support, families gain confidence, schools stay aligned, and children get consistent support — every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4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"Together, we make care simpler, smarter, and supportive. </a:t>
            </a:r>
            <a:r>
              <a:rPr lang="en-US" dirty="0" err="1"/>
              <a:t>GeneX</a:t>
            </a:r>
            <a:r>
              <a:rPr lang="en-US" dirty="0"/>
              <a:t> — your genetics-aware care companion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17061-3FD1-406E-BACF-3E3156B9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18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49216-CDF6-0EF3-C877-C7E58E9F4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GeneX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A3503-E59C-3C07-6069-409391975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Genetics made practical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C662-7B05-6800-BF77-3D062D39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42" y="433698"/>
            <a:ext cx="7551091" cy="1705737"/>
          </a:xfrm>
        </p:spPr>
        <p:txBody>
          <a:bodyPr>
            <a:normAutofit/>
          </a:bodyPr>
          <a:lstStyle/>
          <a:p>
            <a:r>
              <a:rPr lang="en-US" sz="2000" dirty="0"/>
              <a:t>There are many parenting books and guidelines on the market</a:t>
            </a:r>
          </a:p>
          <a:p>
            <a:r>
              <a:rPr lang="en-US" sz="2000" dirty="0"/>
              <a:t>But typical parenting guides don’t fit every child.</a:t>
            </a:r>
          </a:p>
          <a:p>
            <a:r>
              <a:rPr lang="en-US" sz="2000" dirty="0"/>
              <a:t>Especially when a genetic condition is in the picture.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E8348-645D-3B6A-80DF-07EB83A7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624" y="640339"/>
            <a:ext cx="1195038" cy="1705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B1A24-C52F-C014-D2F1-98E9E4E6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083" y="2609890"/>
            <a:ext cx="1388561" cy="1661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475C4-FB69-44DA-90D4-6440C1D6E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973" y="2139435"/>
            <a:ext cx="1305758" cy="1563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05774-5E74-3F42-56D0-8AAEA285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581" y="311715"/>
            <a:ext cx="1238301" cy="1778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C5BF7-FA20-F729-573F-687AAC7AF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294" y="2288874"/>
            <a:ext cx="1467456" cy="1705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572819-B6CE-F938-1CCB-8541A8B84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870" y="203645"/>
            <a:ext cx="1149586" cy="1705737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AD07E26E-8891-609D-2D06-AE22AA310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0858" y="3669961"/>
            <a:ext cx="1359446" cy="1589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65541D-E8AB-7654-46B0-D97868744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9185" y="3424516"/>
            <a:ext cx="3476625" cy="2457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B1A1D7-EC42-317C-454A-2948E571A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876" y="4079366"/>
            <a:ext cx="3409950" cy="2457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D24F1A-4910-2BB3-30A3-80C93A8A4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2327" y="2288874"/>
            <a:ext cx="3228975" cy="2390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7728E6-052C-A98D-15E3-564EB10FD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913" y="2807565"/>
            <a:ext cx="2860020" cy="2447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068AC4-573B-6533-B215-5F48EC05F6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7376" y="2957983"/>
            <a:ext cx="1135079" cy="1705737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D31114-5897-3F9B-FE36-85C67CDA0168}"/>
              </a:ext>
            </a:extLst>
          </p:cNvPr>
          <p:cNvSpPr/>
          <p:nvPr/>
        </p:nvSpPr>
        <p:spPr>
          <a:xfrm>
            <a:off x="9098456" y="1011158"/>
            <a:ext cx="2656702" cy="30644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633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yelling at a group of kids&#10;&#10;AI-generated content may be incorrect.">
            <a:extLst>
              <a:ext uri="{FF2B5EF4-FFF2-40B4-BE49-F238E27FC236}">
                <a16:creationId xmlns:a16="http://schemas.microsoft.com/office/drawing/2014/main" id="{E10B411A-EEC9-1DD9-3310-B2B2CED2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B38BCCC-7DE6-4CC8-78E0-A143E71FB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174667"/>
              </p:ext>
            </p:extLst>
          </p:nvPr>
        </p:nvGraphicFramePr>
        <p:xfrm>
          <a:off x="838200" y="543697"/>
          <a:ext cx="4619621" cy="563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629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09136-02FB-8763-30C4-3E07E68D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6" y="1426326"/>
            <a:ext cx="8145162" cy="4351338"/>
          </a:xfrm>
        </p:spPr>
        <p:txBody>
          <a:bodyPr>
            <a:normAutofit/>
          </a:bodyPr>
          <a:lstStyle/>
          <a:p>
            <a:r>
              <a:rPr lang="en-US" dirty="0"/>
              <a:t>That’s why we built </a:t>
            </a:r>
          </a:p>
          <a:p>
            <a:r>
              <a:rPr lang="en-US" b="1" dirty="0" err="1"/>
              <a:t>GeneX</a:t>
            </a:r>
            <a:r>
              <a:rPr lang="en-US" b="1" dirty="0"/>
              <a:t> – Genetics made Practical </a:t>
            </a:r>
          </a:p>
          <a:p>
            <a:r>
              <a:rPr lang="en-US" dirty="0"/>
              <a:t>A privacy-first app </a:t>
            </a:r>
          </a:p>
          <a:p>
            <a:r>
              <a:rPr lang="en-US" dirty="0"/>
              <a:t>That uses generative artificial intelligence </a:t>
            </a:r>
          </a:p>
          <a:p>
            <a:r>
              <a:rPr lang="en-US" dirty="0"/>
              <a:t>And based on where your child is </a:t>
            </a:r>
          </a:p>
          <a:p>
            <a:r>
              <a:rPr lang="en-US" dirty="0"/>
              <a:t>Builds a clear, daily, bite-sized activities</a:t>
            </a:r>
          </a:p>
          <a:p>
            <a:r>
              <a:rPr lang="en-US" dirty="0"/>
              <a:t>You can actually use it at home and at school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B42C7-80B1-3A67-7B81-E8006F42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044" y="96639"/>
            <a:ext cx="3337258" cy="15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5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2" y="871929"/>
            <a:ext cx="3450143" cy="476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curated:</a:t>
            </a:r>
          </a:p>
          <a:p>
            <a:endParaRPr lang="en-US" sz="1800" dirty="0"/>
          </a:p>
          <a:p>
            <a:r>
              <a:rPr lang="en-US" sz="1800" b="1" dirty="0"/>
              <a:t>5–10 minutes exercises</a:t>
            </a:r>
            <a:endParaRPr lang="en-US" sz="1800" dirty="0"/>
          </a:p>
          <a:p>
            <a:r>
              <a:rPr lang="en-US" sz="1800" b="1" dirty="0"/>
              <a:t>gentle reminders</a:t>
            </a:r>
            <a:r>
              <a:rPr lang="en-US" sz="1800" dirty="0"/>
              <a:t> </a:t>
            </a:r>
          </a:p>
          <a:p>
            <a:r>
              <a:rPr lang="en-US" sz="1800" b="1" dirty="0"/>
              <a:t>progress tracking</a:t>
            </a:r>
            <a:endParaRPr lang="en-US" sz="1800" dirty="0"/>
          </a:p>
          <a:p>
            <a:r>
              <a:rPr lang="en-US" sz="1800" b="1" dirty="0"/>
              <a:t>community support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families gain confidence</a:t>
            </a:r>
          </a:p>
          <a:p>
            <a:pPr marL="0" indent="0">
              <a:buNone/>
            </a:pPr>
            <a:r>
              <a:rPr lang="en-US" sz="1800" dirty="0"/>
              <a:t>schools stay aligned, </a:t>
            </a:r>
          </a:p>
          <a:p>
            <a:pPr marL="0" indent="0">
              <a:buNone/>
            </a:pPr>
            <a:r>
              <a:rPr lang="en-US" sz="1800" dirty="0"/>
              <a:t>and children get consistent help - every day.</a:t>
            </a:r>
          </a:p>
        </p:txBody>
      </p:sp>
      <p:pic>
        <p:nvPicPr>
          <p:cNvPr id="14" name="Genetics Care App — Mozilla Firefox 2025-09-24 11-54-11">
            <a:hlinkClick r:id="" action="ppaction://media"/>
            <a:extLst>
              <a:ext uri="{FF2B5EF4-FFF2-40B4-BE49-F238E27FC236}">
                <a16:creationId xmlns:a16="http://schemas.microsoft.com/office/drawing/2014/main" id="{EE8051C0-1BDA-F5AE-F94E-28437D196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5234" t="14836" r="37180"/>
          <a:stretch>
            <a:fillRect/>
          </a:stretch>
        </p:blipFill>
        <p:spPr>
          <a:xfrm>
            <a:off x="6832607" y="661916"/>
            <a:ext cx="3380840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845573F-F83A-4A47-B94A-2E6465F11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6883" y="557880"/>
            <a:ext cx="3458235" cy="295968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E9CA91-0E2B-49CD-A0F6-2EA79F02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7954" y="676385"/>
            <a:ext cx="3236724" cy="2678356"/>
          </a:xfrm>
          <a:custGeom>
            <a:avLst/>
            <a:gdLst>
              <a:gd name="connsiteX0" fmla="*/ 1852211 w 3236724"/>
              <a:gd name="connsiteY0" fmla="*/ 0 h 2678356"/>
              <a:gd name="connsiteX1" fmla="*/ 1852285 w 3236724"/>
              <a:gd name="connsiteY1" fmla="*/ 3 h 2678356"/>
              <a:gd name="connsiteX2" fmla="*/ 1852359 w 3236724"/>
              <a:gd name="connsiteY2" fmla="*/ 0 h 2678356"/>
              <a:gd name="connsiteX3" fmla="*/ 2434596 w 3236724"/>
              <a:gd name="connsiteY3" fmla="*/ 106974 h 2678356"/>
              <a:gd name="connsiteX4" fmla="*/ 2859238 w 3236724"/>
              <a:gd name="connsiteY4" fmla="*/ 395597 h 2678356"/>
              <a:gd name="connsiteX5" fmla="*/ 3236724 w 3236724"/>
              <a:gd name="connsiteY5" fmla="*/ 1417925 h 2678356"/>
              <a:gd name="connsiteX6" fmla="*/ 3068575 w 3236724"/>
              <a:gd name="connsiteY6" fmla="*/ 1837191 h 2678356"/>
              <a:gd name="connsiteX7" fmla="*/ 2570726 w 3236724"/>
              <a:gd name="connsiteY7" fmla="*/ 2227590 h 2678356"/>
              <a:gd name="connsiteX8" fmla="*/ 2461266 w 3236724"/>
              <a:gd name="connsiteY8" fmla="*/ 2302270 h 2678356"/>
              <a:gd name="connsiteX9" fmla="*/ 1561831 w 3236724"/>
              <a:gd name="connsiteY9" fmla="*/ 2678356 h 2678356"/>
              <a:gd name="connsiteX10" fmla="*/ 1561750 w 3236724"/>
              <a:gd name="connsiteY10" fmla="*/ 2678352 h 2678356"/>
              <a:gd name="connsiteX11" fmla="*/ 1561683 w 3236724"/>
              <a:gd name="connsiteY11" fmla="*/ 2678356 h 2678356"/>
              <a:gd name="connsiteX12" fmla="*/ 376860 w 3236724"/>
              <a:gd name="connsiteY12" fmla="*/ 2067039 h 2678356"/>
              <a:gd name="connsiteX13" fmla="*/ 250592 w 3236724"/>
              <a:gd name="connsiteY13" fmla="*/ 1910648 h 2678356"/>
              <a:gd name="connsiteX14" fmla="*/ 0 w 3236724"/>
              <a:gd name="connsiteY14" fmla="*/ 1417925 h 2678356"/>
              <a:gd name="connsiteX15" fmla="*/ 151411 w 3236724"/>
              <a:gd name="connsiteY15" fmla="*/ 887282 h 2678356"/>
              <a:gd name="connsiteX16" fmla="*/ 568971 w 3236724"/>
              <a:gd name="connsiteY16" fmla="*/ 431316 h 2678356"/>
              <a:gd name="connsiteX17" fmla="*/ 1172669 w 3236724"/>
              <a:gd name="connsiteY17" fmla="*/ 115107 h 2678356"/>
              <a:gd name="connsiteX18" fmla="*/ 1852211 w 3236724"/>
              <a:gd name="connsiteY18" fmla="*/ 0 h 267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36724" h="2678356">
                <a:moveTo>
                  <a:pt x="1852211" y="0"/>
                </a:moveTo>
                <a:lnTo>
                  <a:pt x="1852285" y="3"/>
                </a:lnTo>
                <a:lnTo>
                  <a:pt x="1852359" y="0"/>
                </a:lnTo>
                <a:cubicBezTo>
                  <a:pt x="2065168" y="0"/>
                  <a:pt x="2261029" y="36024"/>
                  <a:pt x="2434596" y="106974"/>
                </a:cubicBezTo>
                <a:cubicBezTo>
                  <a:pt x="2597258" y="173517"/>
                  <a:pt x="2740125" y="270643"/>
                  <a:pt x="2859238" y="395597"/>
                </a:cubicBezTo>
                <a:cubicBezTo>
                  <a:pt x="3102677" y="651072"/>
                  <a:pt x="3236724" y="1014131"/>
                  <a:pt x="3236724" y="1417925"/>
                </a:cubicBezTo>
                <a:cubicBezTo>
                  <a:pt x="3236724" y="1579026"/>
                  <a:pt x="3184842" y="1708324"/>
                  <a:pt x="3068575" y="1837191"/>
                </a:cubicBezTo>
                <a:cubicBezTo>
                  <a:pt x="2946961" y="1971994"/>
                  <a:pt x="2764225" y="2096154"/>
                  <a:pt x="2570726" y="2227590"/>
                </a:cubicBezTo>
                <a:cubicBezTo>
                  <a:pt x="2535026" y="2251811"/>
                  <a:pt x="2498146" y="2276888"/>
                  <a:pt x="2461266" y="2302270"/>
                </a:cubicBezTo>
                <a:cubicBezTo>
                  <a:pt x="2131149" y="2529427"/>
                  <a:pt x="1890211" y="2678356"/>
                  <a:pt x="1561831" y="2678356"/>
                </a:cubicBezTo>
                <a:lnTo>
                  <a:pt x="1561750" y="2678352"/>
                </a:lnTo>
                <a:lnTo>
                  <a:pt x="1561683" y="2678356"/>
                </a:lnTo>
                <a:cubicBezTo>
                  <a:pt x="1061332" y="2678356"/>
                  <a:pt x="706977" y="2495543"/>
                  <a:pt x="376860" y="2067039"/>
                </a:cubicBezTo>
                <a:cubicBezTo>
                  <a:pt x="333659" y="2010953"/>
                  <a:pt x="291431" y="1959945"/>
                  <a:pt x="250592" y="1910648"/>
                </a:cubicBezTo>
                <a:cubicBezTo>
                  <a:pt x="81331" y="1706243"/>
                  <a:pt x="0" y="1599944"/>
                  <a:pt x="0" y="1417925"/>
                </a:cubicBezTo>
                <a:cubicBezTo>
                  <a:pt x="0" y="1237191"/>
                  <a:pt x="50979" y="1058657"/>
                  <a:pt x="151411" y="887282"/>
                </a:cubicBezTo>
                <a:cubicBezTo>
                  <a:pt x="249689" y="719635"/>
                  <a:pt x="390195" y="566180"/>
                  <a:pt x="568971" y="431316"/>
                </a:cubicBezTo>
                <a:cubicBezTo>
                  <a:pt x="744691" y="298716"/>
                  <a:pt x="953401" y="189359"/>
                  <a:pt x="1172669" y="115107"/>
                </a:cubicBezTo>
                <a:cubicBezTo>
                  <a:pt x="1397840" y="38716"/>
                  <a:pt x="1626554" y="0"/>
                  <a:pt x="1852211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22B25-E7BA-5904-2A05-98D698B9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40" y="1562246"/>
            <a:ext cx="1940763" cy="9066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7F284-90F9-93CD-A7A1-38928A6A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4" y="4595854"/>
            <a:ext cx="8932863" cy="16239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Together, we make care simpler, smarter, and supportive.</a:t>
            </a:r>
          </a:p>
          <a:p>
            <a:pPr marL="0" indent="0" algn="ctr">
              <a:buNone/>
            </a:pPr>
            <a:r>
              <a:rPr lang="en-US" sz="2000" b="1" dirty="0" err="1"/>
              <a:t>GeneX</a:t>
            </a:r>
            <a:r>
              <a:rPr lang="en-US" sz="2000" b="1" dirty="0"/>
              <a:t> </a:t>
            </a:r>
          </a:p>
          <a:p>
            <a:pPr marL="0" indent="0" algn="ctr">
              <a:buNone/>
            </a:pPr>
            <a:r>
              <a:rPr lang="en-US" sz="2000" b="1" dirty="0"/>
              <a:t>Genetics Made Practical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077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C1738-4484-7D89-D3F5-C9961C06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women and a baby&#10;&#10;AI-generated content may be incorrect.">
            <a:extLst>
              <a:ext uri="{FF2B5EF4-FFF2-40B4-BE49-F238E27FC236}">
                <a16:creationId xmlns:a16="http://schemas.microsoft.com/office/drawing/2014/main" id="{12DC8B2A-C360-4E94-6269-AD91C0696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>
            <a:fillRect/>
          </a:stretch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7" name="Picture 6" descr="A black rectangular with pink dots and numbers&#10;&#10;AI-generated content may be incorrect.">
            <a:extLst>
              <a:ext uri="{FF2B5EF4-FFF2-40B4-BE49-F238E27FC236}">
                <a16:creationId xmlns:a16="http://schemas.microsoft.com/office/drawing/2014/main" id="{BCCC37D7-9591-153B-2AB6-2E34ADF0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"/>
          <a:stretch>
            <a:fillRect/>
          </a:stretch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hild eating cereal on a table&#10;&#10;AI-generated content may be incorrect.">
            <a:extLst>
              <a:ext uri="{FF2B5EF4-FFF2-40B4-BE49-F238E27FC236}">
                <a16:creationId xmlns:a16="http://schemas.microsoft.com/office/drawing/2014/main" id="{F5058AF8-D9F9-C4EA-1172-4EFF6188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r="10019" b="-1"/>
          <a:stretch>
            <a:fillRect/>
          </a:stretch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4AD99-9326-E0AC-5EB3-628AAEEA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90" r="-1" b="28948"/>
          <a:stretch>
            <a:fillRect/>
          </a:stretch>
        </p:blipFill>
        <p:spPr>
          <a:xfrm>
            <a:off x="6171425" y="1631591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hild playing with a string&#10;&#10;AI-generated content may be incorrect.">
            <a:extLst>
              <a:ext uri="{FF2B5EF4-FFF2-40B4-BE49-F238E27FC236}">
                <a16:creationId xmlns:a16="http://schemas.microsoft.com/office/drawing/2014/main" id="{A56A0A96-EE0A-EF56-C285-67B6788A4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5" r="2" b="2"/>
          <a:stretch>
            <a:fillRect/>
          </a:stretch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 descr="A child playing with a bead&#10;&#10;AI-generated content may be incorrect.">
            <a:extLst>
              <a:ext uri="{FF2B5EF4-FFF2-40B4-BE49-F238E27FC236}">
                <a16:creationId xmlns:a16="http://schemas.microsoft.com/office/drawing/2014/main" id="{1884F646-3B8E-A89F-175D-3C1429EDE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8"/>
          <a:stretch>
            <a:fillRect/>
          </a:stretch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536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giving thumbs up&#10;&#10;AI-generated content may be incorrect.">
            <a:extLst>
              <a:ext uri="{FF2B5EF4-FFF2-40B4-BE49-F238E27FC236}">
                <a16:creationId xmlns:a16="http://schemas.microsoft.com/office/drawing/2014/main" id="{1A1D2BFA-ABFA-5475-3F27-3E3FFE66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321733"/>
            <a:ext cx="3350077" cy="2236177"/>
          </a:xfrm>
          <a:prstGeom prst="rect">
            <a:avLst/>
          </a:prstGeom>
        </p:spPr>
      </p:pic>
      <p:pic>
        <p:nvPicPr>
          <p:cNvPr id="13" name="Picture 12" descr="A doctor giving thumbs up&#10;&#10;AI-generated content may be incorrect.">
            <a:extLst>
              <a:ext uri="{FF2B5EF4-FFF2-40B4-BE49-F238E27FC236}">
                <a16:creationId xmlns:a16="http://schemas.microsoft.com/office/drawing/2014/main" id="{540AC33C-DC2D-C6CD-238D-5E575DC8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92" y="362813"/>
            <a:ext cx="2416551" cy="21628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and a child playing with blocks&#10;&#10;AI-generated content may be incorrect.">
            <a:extLst>
              <a:ext uri="{FF2B5EF4-FFF2-40B4-BE49-F238E27FC236}">
                <a16:creationId xmlns:a16="http://schemas.microsoft.com/office/drawing/2014/main" id="{68F9848A-E708-24B9-25F3-D9C1F062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5" y="3006496"/>
            <a:ext cx="5071399" cy="33851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DF46D-75E0-30D6-08AA-562F344E4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68" y="724055"/>
            <a:ext cx="3567362" cy="25081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 white coat giving a thumbs up&#10;&#10;AI-generated content may be incorrect.">
            <a:extLst>
              <a:ext uri="{FF2B5EF4-FFF2-40B4-BE49-F238E27FC236}">
                <a16:creationId xmlns:a16="http://schemas.microsoft.com/office/drawing/2014/main" id="{8DB5F6DB-4052-8A38-5E25-401EF49A0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44" y="4172622"/>
            <a:ext cx="3187488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4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266</Words>
  <Application>Microsoft Office PowerPoint</Application>
  <PresentationFormat>Widescreen</PresentationFormat>
  <Paragraphs>39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Meiryo</vt:lpstr>
      <vt:lpstr>Aptos</vt:lpstr>
      <vt:lpstr>Aptos Display</vt:lpstr>
      <vt:lpstr>Arial</vt:lpstr>
      <vt:lpstr>Calibri</vt:lpstr>
      <vt:lpstr>Office Theme</vt:lpstr>
      <vt:lpstr>GeneX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4</cp:revision>
  <dcterms:created xsi:type="dcterms:W3CDTF">2025-09-23T16:18:55Z</dcterms:created>
  <dcterms:modified xsi:type="dcterms:W3CDTF">2025-10-08T19:38:14Z</dcterms:modified>
</cp:coreProperties>
</file>